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ags/tag17.xml" ContentType="application/vnd.openxmlformats-officedocument.presentationml.tags+xml"/>
  <Override PartName="/ppt/theme/themeOverride23.xml" ContentType="application/vnd.openxmlformats-officedocument.themeOverride+xml"/>
  <Override PartName="/ppt/tags/tag18.xml" ContentType="application/vnd.openxmlformats-officedocument.presentationml.tags+xml"/>
  <Override PartName="/ppt/theme/themeOverride24.xml" ContentType="application/vnd.openxmlformats-officedocument.themeOverride+xml"/>
  <Override PartName="/ppt/notesSlides/notesSlide4.xml" ContentType="application/vnd.openxmlformats-officedocument.presentationml.notesSlide+xml"/>
  <Override PartName="/ppt/theme/themeOverride25.xml" ContentType="application/vnd.openxmlformats-officedocument.themeOverride+xml"/>
  <Override PartName="/ppt/tags/tag19.xml" ContentType="application/vnd.openxmlformats-officedocument.presentationml.tags+xml"/>
  <Override PartName="/ppt/theme/themeOverride26.xml" ContentType="application/vnd.openxmlformats-officedocument.themeOverride+xml"/>
  <Override PartName="/ppt/notesSlides/notesSlide5.xml" ContentType="application/vnd.openxmlformats-officedocument.presentationml.notesSlide+xml"/>
  <Override PartName="/ppt/theme/themeOverride27.xml" ContentType="application/vnd.openxmlformats-officedocument.themeOverride+xml"/>
  <Override PartName="/ppt/tags/tag20.xml" ContentType="application/vnd.openxmlformats-officedocument.presentationml.tags+xml"/>
  <Override PartName="/ppt/theme/themeOverride28.xml" ContentType="application/vnd.openxmlformats-officedocument.themeOverride+xml"/>
  <Override PartName="/ppt/notesSlides/notesSlide6.xml" ContentType="application/vnd.openxmlformats-officedocument.presentationml.notesSlide+xml"/>
  <Override PartName="/ppt/theme/themeOverride29.xml" ContentType="application/vnd.openxmlformats-officedocument.themeOverride+xml"/>
  <Override PartName="/ppt/tags/tag21.xml" ContentType="application/vnd.openxmlformats-officedocument.presentationml.tags+xml"/>
  <Override PartName="/ppt/theme/themeOverride30.xml" ContentType="application/vnd.openxmlformats-officedocument.themeOverride+xml"/>
  <Override PartName="/ppt/notesSlides/notesSlide7.xml" ContentType="application/vnd.openxmlformats-officedocument.presentationml.notesSlide+xml"/>
  <Override PartName="/ppt/theme/themeOverride31.xml" ContentType="application/vnd.openxmlformats-officedocument.themeOverride+xml"/>
  <Override PartName="/ppt/tags/tag22.xml" ContentType="application/vnd.openxmlformats-officedocument.presentationml.tags+xml"/>
  <Override PartName="/ppt/theme/themeOverride32.xml" ContentType="application/vnd.openxmlformats-officedocument.themeOverride+xml"/>
  <Override PartName="/ppt/notesSlides/notesSlide8.xml" ContentType="application/vnd.openxmlformats-officedocument.presentationml.notesSlide+xml"/>
  <Override PartName="/ppt/theme/themeOverride33.xml" ContentType="application/vnd.openxmlformats-officedocument.themeOverride+xml"/>
  <Override PartName="/ppt/tags/tag23.xml" ContentType="application/vnd.openxmlformats-officedocument.presentationml.tags+xml"/>
  <Override PartName="/ppt/theme/themeOverride34.xml" ContentType="application/vnd.openxmlformats-officedocument.themeOverride+xml"/>
  <Override PartName="/ppt/notesSlides/notesSlide9.xml" ContentType="application/vnd.openxmlformats-officedocument.presentationml.notesSlide+xml"/>
  <Override PartName="/ppt/theme/themeOverride35.xml" ContentType="application/vnd.openxmlformats-officedocument.themeOverride+xml"/>
  <Override PartName="/ppt/tags/tag24.xml" ContentType="application/vnd.openxmlformats-officedocument.presentationml.tags+xml"/>
  <Override PartName="/ppt/theme/themeOverride36.xml" ContentType="application/vnd.openxmlformats-officedocument.themeOverride+xml"/>
  <Override PartName="/ppt/notesSlides/notesSlide10.xml" ContentType="application/vnd.openxmlformats-officedocument.presentationml.notesSlide+xml"/>
  <Override PartName="/ppt/theme/themeOverride37.xml" ContentType="application/vnd.openxmlformats-officedocument.themeOverride+xml"/>
  <Override PartName="/ppt/tags/tag25.xml" ContentType="application/vnd.openxmlformats-officedocument.presentationml.tags+xml"/>
  <Override PartName="/ppt/theme/themeOverride38.xml" ContentType="application/vnd.openxmlformats-officedocument.themeOverride+xml"/>
  <Override PartName="/ppt/notesSlides/notesSlide11.xml" ContentType="application/vnd.openxmlformats-officedocument.presentationml.notesSlide+xml"/>
  <Override PartName="/ppt/theme/themeOverride39.xml" ContentType="application/vnd.openxmlformats-officedocument.themeOverride+xml"/>
  <Override PartName="/ppt/tags/tag26.xml" ContentType="application/vnd.openxmlformats-officedocument.presentationml.tags+xml"/>
  <Override PartName="/ppt/theme/themeOverride40.xml" ContentType="application/vnd.openxmlformats-officedocument.themeOverride+xml"/>
  <Override PartName="/ppt/notesSlides/notesSlide12.xml" ContentType="application/vnd.openxmlformats-officedocument.presentationml.notesSlide+xml"/>
  <Override PartName="/ppt/theme/themeOverride41.xml" ContentType="application/vnd.openxmlformats-officedocument.themeOverride+xml"/>
  <Override PartName="/ppt/tags/tag27.xml" ContentType="application/vnd.openxmlformats-officedocument.presentationml.tags+xml"/>
  <Override PartName="/ppt/theme/themeOverride42.xml" ContentType="application/vnd.openxmlformats-officedocument.themeOverride+xml"/>
  <Override PartName="/ppt/theme/themeOverride43.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Override44.xml" ContentType="application/vnd.openxmlformats-officedocument.themeOverride+xml"/>
  <Override PartName="/ppt/tags/tag33.xml" ContentType="application/vnd.openxmlformats-officedocument.presentationml.tags+xml"/>
  <Override PartName="/ppt/theme/themeOverride45.xml" ContentType="application/vnd.openxmlformats-officedocument.themeOverride+xml"/>
  <Override PartName="/ppt/tags/tag34.xml" ContentType="application/vnd.openxmlformats-officedocument.presentationml.tags+xml"/>
  <Override PartName="/ppt/theme/themeOverride46.xml" ContentType="application/vnd.openxmlformats-officedocument.themeOverride+xml"/>
  <Override PartName="/ppt/tags/tag35.xml" ContentType="application/vnd.openxmlformats-officedocument.presentationml.tags+xml"/>
  <Override PartName="/ppt/theme/themeOverride47.xml" ContentType="application/vnd.openxmlformats-officedocument.themeOverride+xml"/>
  <Override PartName="/ppt/tags/tag36.xml" ContentType="application/vnd.openxmlformats-officedocument.presentationml.tags+xml"/>
  <Override PartName="/ppt/theme/themeOverride48.xml" ContentType="application/vnd.openxmlformats-officedocument.themeOverride+xml"/>
  <Override PartName="/ppt/tags/tag37.xml" ContentType="application/vnd.openxmlformats-officedocument.presentationml.tags+xml"/>
  <Override PartName="/ppt/theme/themeOverride49.xml" ContentType="application/vnd.openxmlformats-officedocument.themeOverride+xml"/>
  <Override PartName="/ppt/tags/tag38.xml" ContentType="application/vnd.openxmlformats-officedocument.presentationml.tags+xml"/>
  <Override PartName="/ppt/theme/themeOverride50.xml" ContentType="application/vnd.openxmlformats-officedocument.themeOverride+xml"/>
  <Override PartName="/ppt/tags/tag39.xml" ContentType="application/vnd.openxmlformats-officedocument.presentationml.tags+xml"/>
  <Override PartName="/ppt/theme/themeOverride51.xml" ContentType="application/vnd.openxmlformats-officedocument.themeOverride+xml"/>
  <Override PartName="/ppt/theme/themeOverride5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2"/>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14" r:id="rId40"/>
    <p:sldId id="315" r:id="rId41"/>
    <p:sldId id="317" r:id="rId42"/>
    <p:sldId id="318" r:id="rId43"/>
    <p:sldId id="319" r:id="rId44"/>
    <p:sldId id="320" r:id="rId45"/>
    <p:sldId id="273" r:id="rId46"/>
    <p:sldId id="281" r:id="rId47"/>
    <p:sldId id="291" r:id="rId48"/>
    <p:sldId id="292" r:id="rId49"/>
    <p:sldId id="293" r:id="rId50"/>
    <p:sldId id="321" r:id="rId51"/>
    <p:sldId id="308" r:id="rId52"/>
    <p:sldId id="309" r:id="rId53"/>
    <p:sldId id="310" r:id="rId54"/>
    <p:sldId id="311" r:id="rId55"/>
    <p:sldId id="312" r:id="rId56"/>
    <p:sldId id="313" r:id="rId57"/>
    <p:sldId id="316" r:id="rId58"/>
    <p:sldId id="274" r:id="rId59"/>
    <p:sldId id="275" r:id="rId60"/>
    <p:sldId id="260"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tags" Target="tags/tag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36</a:t>
            </a:fld>
            <a:endParaRPr lang="zh-CN" altLang="en-US"/>
          </a:p>
        </p:txBody>
      </p:sp>
    </p:spTree>
    <p:extLst>
      <p:ext uri="{BB962C8B-B14F-4D97-AF65-F5344CB8AC3E}">
        <p14:creationId xmlns:p14="http://schemas.microsoft.com/office/powerpoint/2010/main" val="56803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38</a:t>
            </a:fld>
            <a:endParaRPr lang="zh-CN" altLang="en-US"/>
          </a:p>
        </p:txBody>
      </p:sp>
    </p:spTree>
    <p:extLst>
      <p:ext uri="{BB962C8B-B14F-4D97-AF65-F5344CB8AC3E}">
        <p14:creationId xmlns:p14="http://schemas.microsoft.com/office/powerpoint/2010/main" val="2766690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40</a:t>
            </a:fld>
            <a:endParaRPr lang="zh-CN" altLang="en-US"/>
          </a:p>
        </p:txBody>
      </p:sp>
    </p:spTree>
    <p:extLst>
      <p:ext uri="{BB962C8B-B14F-4D97-AF65-F5344CB8AC3E}">
        <p14:creationId xmlns:p14="http://schemas.microsoft.com/office/powerpoint/2010/main" val="254699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24</a:t>
            </a:fld>
            <a:endParaRPr lang="zh-CN" altLang="en-US"/>
          </a:p>
        </p:txBody>
      </p:sp>
    </p:spTree>
    <p:extLst>
      <p:ext uri="{BB962C8B-B14F-4D97-AF65-F5344CB8AC3E}">
        <p14:creationId xmlns:p14="http://schemas.microsoft.com/office/powerpoint/2010/main" val="21200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26</a:t>
            </a:fld>
            <a:endParaRPr lang="zh-CN" altLang="en-US"/>
          </a:p>
        </p:txBody>
      </p:sp>
    </p:spTree>
    <p:extLst>
      <p:ext uri="{BB962C8B-B14F-4D97-AF65-F5344CB8AC3E}">
        <p14:creationId xmlns:p14="http://schemas.microsoft.com/office/powerpoint/2010/main" val="312569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28</a:t>
            </a:fld>
            <a:endParaRPr lang="zh-CN" altLang="en-US"/>
          </a:p>
        </p:txBody>
      </p:sp>
    </p:spTree>
    <p:extLst>
      <p:ext uri="{BB962C8B-B14F-4D97-AF65-F5344CB8AC3E}">
        <p14:creationId xmlns:p14="http://schemas.microsoft.com/office/powerpoint/2010/main" val="183574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30</a:t>
            </a:fld>
            <a:endParaRPr lang="zh-CN" altLang="en-US"/>
          </a:p>
        </p:txBody>
      </p:sp>
    </p:spTree>
    <p:extLst>
      <p:ext uri="{BB962C8B-B14F-4D97-AF65-F5344CB8AC3E}">
        <p14:creationId xmlns:p14="http://schemas.microsoft.com/office/powerpoint/2010/main" val="191493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32</a:t>
            </a:fld>
            <a:endParaRPr lang="zh-CN" altLang="en-US"/>
          </a:p>
        </p:txBody>
      </p:sp>
    </p:spTree>
    <p:extLst>
      <p:ext uri="{BB962C8B-B14F-4D97-AF65-F5344CB8AC3E}">
        <p14:creationId xmlns:p14="http://schemas.microsoft.com/office/powerpoint/2010/main" val="303490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1310537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2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hemeOverride" Target="../theme/themeOverride4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hemeOverride" Target="../theme/themeOverride4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hemeOverride" Target="../theme/themeOverr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hemeOverride" Target="../theme/themeOverride46.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hemeOverride" Target="../theme/themeOverride4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hemeOverride" Target="../theme/themeOverride4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hemeOverride" Target="../theme/themeOverride4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9.xml"/><Relationship Id="rId1" Type="http://schemas.openxmlformats.org/officeDocument/2006/relationships/themeOverride" Target="../theme/themeOverride5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执行视图的任务，其具体作用</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472677"/>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63F13462-9A73-775B-D1B7-48A36139E210}"/>
              </a:ext>
            </a:extLst>
          </p:cNvPr>
          <p:cNvSpPr/>
          <p:nvPr/>
        </p:nvSpPr>
        <p:spPr>
          <a:xfrm>
            <a:off x="7781160" y="3753851"/>
            <a:ext cx="3554559" cy="1954631"/>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1C5D9BE-8E6B-8923-8CE6-499CB2A9F5D8}"/>
              </a:ext>
            </a:extLst>
          </p:cNvPr>
          <p:cNvSpPr/>
          <p:nvPr/>
        </p:nvSpPr>
        <p:spPr>
          <a:xfrm>
            <a:off x="7781161" y="1380545"/>
            <a:ext cx="3554559" cy="2265180"/>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4" name="组合 3">
            <a:extLst>
              <a:ext uri="{FF2B5EF4-FFF2-40B4-BE49-F238E27FC236}">
                <a16:creationId xmlns:a16="http://schemas.microsoft.com/office/drawing/2014/main" id="{F6454CAD-0BD9-45FB-BAD5-9AA13D61B8DC}"/>
              </a:ext>
            </a:extLst>
          </p:cNvPr>
          <p:cNvGrpSpPr/>
          <p:nvPr/>
        </p:nvGrpSpPr>
        <p:grpSpPr>
          <a:xfrm>
            <a:off x="517461" y="1380544"/>
            <a:ext cx="3554560" cy="4497742"/>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642726" y="5157533"/>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4131433" y="1380544"/>
            <a:ext cx="3554560" cy="2265181"/>
            <a:chOff x="3557432" y="2667197"/>
            <a:chExt cx="2337414" cy="2795723"/>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79572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439248" y="4647424"/>
              <a:ext cx="376929" cy="711855"/>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4131432" y="3699246"/>
            <a:ext cx="3554559" cy="1914578"/>
            <a:chOff x="6284453" y="2667198"/>
            <a:chExt cx="3554559" cy="1914578"/>
          </a:xfrm>
        </p:grpSpPr>
        <p:sp>
          <p:nvSpPr>
            <p:cNvPr id="14" name="矩形 13">
              <a:extLst>
                <a:ext uri="{FF2B5EF4-FFF2-40B4-BE49-F238E27FC236}">
                  <a16:creationId xmlns:a16="http://schemas.microsoft.com/office/drawing/2014/main" id="{191BE31C-3B5D-4E1F-989C-BC08542C25BB}"/>
                </a:ext>
              </a:extLst>
            </p:cNvPr>
            <p:cNvSpPr/>
            <p:nvPr/>
          </p:nvSpPr>
          <p:spPr>
            <a:xfrm>
              <a:off x="6284453" y="2667198"/>
              <a:ext cx="3554559" cy="191457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9215880" y="4005009"/>
              <a:ext cx="561015" cy="520221"/>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11837803" y="2213443"/>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
        <p:nvSpPr>
          <p:cNvPr id="11" name="文本框 10">
            <a:extLst>
              <a:ext uri="{FF2B5EF4-FFF2-40B4-BE49-F238E27FC236}">
                <a16:creationId xmlns:a16="http://schemas.microsoft.com/office/drawing/2014/main" id="{457C6BFC-A45F-8DBD-25F1-3A54E4F9C8E2}"/>
              </a:ext>
            </a:extLst>
          </p:cNvPr>
          <p:cNvSpPr txBox="1"/>
          <p:nvPr/>
        </p:nvSpPr>
        <p:spPr>
          <a:xfrm>
            <a:off x="517461" y="1380544"/>
            <a:ext cx="3432006" cy="3785652"/>
          </a:xfrm>
          <a:prstGeom prst="rect">
            <a:avLst/>
          </a:prstGeom>
          <a:noFill/>
        </p:spPr>
        <p:txBody>
          <a:bodyPr wrap="square">
            <a:spAutoFit/>
          </a:bodyPr>
          <a:lstStyle/>
          <a:p>
            <a:pPr algn="l"/>
            <a:r>
              <a:rPr lang="en" altLang="zh-CN" sz="1600" b="1" i="0" dirty="0">
                <a:effectLst/>
                <a:latin typeface="-apple-system"/>
              </a:rPr>
              <a:t>PT_LOAD</a:t>
            </a:r>
            <a:r>
              <a:rPr lang="zh-CN" altLang="en-US" sz="1600" b="1" i="0" dirty="0">
                <a:effectLst/>
                <a:latin typeface="-apple-system"/>
              </a:rPr>
              <a:t>段</a:t>
            </a:r>
          </a:p>
          <a:p>
            <a:pPr algn="l"/>
            <a:r>
              <a:rPr lang="en" altLang="zh-CN" sz="1600" b="0" i="0" dirty="0" err="1">
                <a:effectLst/>
                <a:latin typeface="-apple-system"/>
              </a:rPr>
              <a:t>p_type</a:t>
            </a:r>
            <a:r>
              <a:rPr lang="zh-CN" altLang="en-US" sz="1600" b="0" i="0" dirty="0">
                <a:effectLst/>
                <a:latin typeface="-apple-system"/>
              </a:rPr>
              <a:t>描述了段的类型。 一个可执行文件至少要有一个</a:t>
            </a:r>
            <a:r>
              <a:rPr lang="en" altLang="zh-CN" sz="1600" b="0" i="0" dirty="0">
                <a:effectLst/>
                <a:latin typeface="-apple-system"/>
              </a:rPr>
              <a:t>PT_LOAD</a:t>
            </a:r>
            <a:r>
              <a:rPr lang="zh-CN" altLang="en-US" sz="1600" b="0" i="0" dirty="0">
                <a:effectLst/>
                <a:latin typeface="-apple-system"/>
              </a:rPr>
              <a:t>类型的段。 这类程序头描述的是可装载的段，</a:t>
            </a:r>
          </a:p>
          <a:p>
            <a:pPr algn="l"/>
            <a:r>
              <a:rPr lang="zh-CN" altLang="en-US" sz="1600" b="0" i="0" dirty="0">
                <a:effectLst/>
                <a:latin typeface="-apple-system"/>
              </a:rPr>
              <a:t>也就是说，这种类型的段会被装载或者映射到内存中。</a:t>
            </a:r>
          </a:p>
          <a:p>
            <a:pPr algn="l"/>
            <a:r>
              <a:rPr lang="zh-CN" altLang="en-US" sz="1600" b="0" i="0" dirty="0">
                <a:effectLst/>
                <a:latin typeface="-apple-system"/>
              </a:rPr>
              <a:t>一般来说，一个动态链接的</a:t>
            </a:r>
            <a:r>
              <a:rPr lang="en" altLang="zh-CN" sz="1600" b="0" i="0" dirty="0">
                <a:effectLst/>
                <a:latin typeface="-apple-system"/>
              </a:rPr>
              <a:t>ELF</a:t>
            </a:r>
            <a:r>
              <a:rPr lang="zh-CN" altLang="en-US" sz="1600" b="0" i="0" dirty="0">
                <a:effectLst/>
                <a:latin typeface="-apple-system"/>
              </a:rPr>
              <a:t>可执行文件通常包含两个可装载的段。 段类型都为</a:t>
            </a:r>
            <a:r>
              <a:rPr lang="en" altLang="zh-CN" sz="1600" b="0" i="0" dirty="0">
                <a:effectLst/>
                <a:latin typeface="-apple-system"/>
              </a:rPr>
              <a:t>PT_LOAD</a:t>
            </a:r>
          </a:p>
          <a:p>
            <a:pPr algn="l">
              <a:buFont typeface="+mj-lt"/>
              <a:buAutoNum type="arabicPeriod"/>
            </a:pPr>
            <a:r>
              <a:rPr lang="zh-CN" altLang="en-US" sz="1600" b="0" i="0" dirty="0">
                <a:effectLst/>
                <a:latin typeface="-apple-system"/>
              </a:rPr>
              <a:t>一个是存放程序代码的</a:t>
            </a:r>
            <a:r>
              <a:rPr lang="en" altLang="zh-CN" sz="1600" b="0" i="0" dirty="0">
                <a:effectLst/>
                <a:latin typeface="-apple-system"/>
              </a:rPr>
              <a:t>text</a:t>
            </a:r>
            <a:r>
              <a:rPr lang="zh-CN" altLang="en-US" sz="1600" b="0" i="0" dirty="0">
                <a:effectLst/>
                <a:latin typeface="-apple-system"/>
              </a:rPr>
              <a:t>段</a:t>
            </a:r>
          </a:p>
          <a:p>
            <a:pPr algn="l">
              <a:buFont typeface="+mj-lt"/>
              <a:buAutoNum type="arabicPeriod"/>
            </a:pPr>
            <a:r>
              <a:rPr lang="zh-CN" altLang="en-US" sz="1600" b="0" i="0" dirty="0">
                <a:effectLst/>
                <a:latin typeface="-apple-system"/>
              </a:rPr>
              <a:t>另一个是存放全局变量和动态链接信息的</a:t>
            </a:r>
            <a:r>
              <a:rPr lang="en" altLang="zh-CN" sz="1600" b="0" i="0" dirty="0">
                <a:effectLst/>
                <a:latin typeface="-apple-system"/>
              </a:rPr>
              <a:t>data</a:t>
            </a:r>
            <a:r>
              <a:rPr lang="zh-CN" altLang="en-US" sz="1600" b="0" i="0" dirty="0">
                <a:effectLst/>
                <a:latin typeface="-apple-system"/>
              </a:rPr>
              <a:t>段。</a:t>
            </a:r>
          </a:p>
          <a:p>
            <a:pPr algn="l"/>
            <a:r>
              <a:rPr lang="zh-CN" altLang="en-US" sz="1600" b="0" i="0" dirty="0">
                <a:effectLst/>
                <a:latin typeface="-apple-system"/>
              </a:rPr>
              <a:t>上面两个段则会根据</a:t>
            </a:r>
            <a:r>
              <a:rPr lang="en" altLang="zh-CN" sz="1600" b="0" i="0" dirty="0" err="1">
                <a:effectLst/>
                <a:latin typeface="-apple-system"/>
              </a:rPr>
              <a:t>p_align</a:t>
            </a:r>
            <a:r>
              <a:rPr lang="zh-CN" altLang="en-US" sz="1600" b="0" i="0" dirty="0">
                <a:effectLst/>
                <a:latin typeface="-apple-system"/>
              </a:rPr>
              <a:t>的对齐值在内存中对齐。并且映射到内存中。</a:t>
            </a:r>
            <a:endParaRPr lang="zh-CN" altLang="en-US" sz="1600" dirty="0"/>
          </a:p>
        </p:txBody>
      </p:sp>
      <p:sp>
        <p:nvSpPr>
          <p:cNvPr id="15" name="文本框 14">
            <a:extLst>
              <a:ext uri="{FF2B5EF4-FFF2-40B4-BE49-F238E27FC236}">
                <a16:creationId xmlns:a16="http://schemas.microsoft.com/office/drawing/2014/main" id="{0A35F901-9B19-1D73-C78F-0255984C3FDC}"/>
              </a:ext>
            </a:extLst>
          </p:cNvPr>
          <p:cNvSpPr txBox="1"/>
          <p:nvPr/>
        </p:nvSpPr>
        <p:spPr>
          <a:xfrm>
            <a:off x="4131433" y="1380544"/>
            <a:ext cx="3554560" cy="1569660"/>
          </a:xfrm>
          <a:prstGeom prst="rect">
            <a:avLst/>
          </a:prstGeom>
          <a:noFill/>
        </p:spPr>
        <p:txBody>
          <a:bodyPr wrap="square">
            <a:spAutoFit/>
          </a:bodyPr>
          <a:lstStyle/>
          <a:p>
            <a:pPr algn="l"/>
            <a:r>
              <a:rPr lang="en" altLang="zh-CN" sz="1600" b="1" i="0" u="none" strike="noStrike" dirty="0">
                <a:effectLst/>
                <a:latin typeface="Ubuntu" panose="020F0502020204030204" pitchFamily="34" charset="0"/>
              </a:rPr>
              <a:t>PT_PHDR</a:t>
            </a:r>
            <a:r>
              <a:rPr lang="zh-CN" altLang="en-US" sz="1600" b="1" i="0" u="none" strike="noStrike" dirty="0">
                <a:effectLst/>
                <a:latin typeface="Ubuntu" panose="020F0502020204030204" pitchFamily="34" charset="0"/>
              </a:rPr>
              <a:t>段</a:t>
            </a:r>
          </a:p>
          <a:p>
            <a:pPr algn="l"/>
            <a:r>
              <a:rPr lang="zh-CN" altLang="en-US" sz="1600" b="0" i="0" u="none" strike="noStrike" dirty="0">
                <a:effectLst/>
                <a:latin typeface="Ubuntu" panose="020B0504030602030204" pitchFamily="34" charset="0"/>
              </a:rPr>
              <a:t>此段一般位于</a:t>
            </a:r>
            <a:r>
              <a:rPr lang="en" altLang="zh-CN" sz="1600" b="0" i="0" u="none" strike="noStrike" dirty="0">
                <a:effectLst/>
                <a:latin typeface="Ubuntu" panose="020B0504030602030204" pitchFamily="34" charset="0"/>
              </a:rPr>
              <a:t>elf</a:t>
            </a:r>
            <a:r>
              <a:rPr lang="zh-CN" altLang="en-US" sz="1600" b="0" i="0" u="none" strike="noStrike" dirty="0">
                <a:effectLst/>
                <a:latin typeface="Ubuntu" panose="020B0504030602030204" pitchFamily="34" charset="0"/>
              </a:rPr>
              <a:t>文件的第一个段。</a:t>
            </a:r>
            <a:r>
              <a:rPr lang="en" altLang="zh-CN" sz="1600" b="0" i="0" u="none" strike="noStrike" dirty="0">
                <a:effectLst/>
                <a:latin typeface="Ubuntu" panose="020B0504030602030204" pitchFamily="34" charset="0"/>
              </a:rPr>
              <a:t>PT_PHDR</a:t>
            </a:r>
            <a:r>
              <a:rPr lang="zh-CN" altLang="en-US" sz="1600" b="0" i="0" u="none" strike="noStrike" dirty="0">
                <a:effectLst/>
                <a:latin typeface="Ubuntu" panose="020B0504030602030204" pitchFamily="34" charset="0"/>
              </a:rPr>
              <a:t>段保存了程序头表本身的位置和大小。 </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表保存了所有的</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对文件（以及内存镜像）中段的描述信息。</a:t>
            </a:r>
          </a:p>
        </p:txBody>
      </p:sp>
      <p:sp>
        <p:nvSpPr>
          <p:cNvPr id="19" name="文本框 18">
            <a:extLst>
              <a:ext uri="{FF2B5EF4-FFF2-40B4-BE49-F238E27FC236}">
                <a16:creationId xmlns:a16="http://schemas.microsoft.com/office/drawing/2014/main" id="{A0C386BA-80EB-AA82-7562-B74A250F0A18}"/>
              </a:ext>
            </a:extLst>
          </p:cNvPr>
          <p:cNvSpPr txBox="1"/>
          <p:nvPr/>
        </p:nvSpPr>
        <p:spPr>
          <a:xfrm>
            <a:off x="4195695" y="3737403"/>
            <a:ext cx="3426031" cy="1077218"/>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PT_INTERP</a:t>
            </a:r>
            <a:r>
              <a:rPr lang="zh-CN" altLang="en-US" sz="1600" b="1" i="0" u="none" strike="noStrike" dirty="0">
                <a:effectLst/>
                <a:latin typeface="Ubuntu" panose="020B0504030602030204" pitchFamily="34" charset="0"/>
              </a:rPr>
              <a:t>段</a:t>
            </a:r>
          </a:p>
          <a:p>
            <a:pPr algn="l"/>
            <a:r>
              <a:rPr lang="en" altLang="zh-CN" sz="1600" b="0" i="0" u="none" strike="noStrike" dirty="0">
                <a:effectLst/>
                <a:latin typeface="Ubuntu" panose="020B0504030602030204" pitchFamily="34" charset="0"/>
              </a:rPr>
              <a:t>PT_INTERP</a:t>
            </a:r>
            <a:r>
              <a:rPr lang="zh-CN" altLang="en" sz="1600" b="0" i="0" u="none" strike="noStrike" dirty="0">
                <a:effectLst/>
                <a:latin typeface="Ubuntu" panose="020B0504030602030204" pitchFamily="34" charset="0"/>
              </a:rPr>
              <a:t>：</a:t>
            </a:r>
            <a:r>
              <a:rPr lang="zh-CN" altLang="en-US" sz="1600" b="0" i="0" u="none" strike="noStrike" dirty="0">
                <a:effectLst/>
                <a:latin typeface="Ubuntu" panose="020B0504030602030204" pitchFamily="34" charset="0"/>
              </a:rPr>
              <a:t>存放一个以</a:t>
            </a:r>
            <a:r>
              <a:rPr lang="en" altLang="zh-CN" sz="1600" b="0" i="0" u="none" strike="noStrike" dirty="0">
                <a:effectLst/>
                <a:latin typeface="Ubuntu" panose="020B0504030602030204" pitchFamily="34" charset="0"/>
              </a:rPr>
              <a:t>null</a:t>
            </a:r>
            <a:r>
              <a:rPr lang="zh-CN" altLang="en-US" sz="1600" b="0" i="0" u="none" strike="noStrike" dirty="0">
                <a:effectLst/>
                <a:latin typeface="Ubuntu" panose="020B0504030602030204" pitchFamily="34" charset="0"/>
              </a:rPr>
              <a:t>结尾的字符串位置和大小信息，是对解释器位置的描述</a:t>
            </a:r>
          </a:p>
        </p:txBody>
      </p:sp>
      <p:sp>
        <p:nvSpPr>
          <p:cNvPr id="23" name="文本框 22">
            <a:extLst>
              <a:ext uri="{FF2B5EF4-FFF2-40B4-BE49-F238E27FC236}">
                <a16:creationId xmlns:a16="http://schemas.microsoft.com/office/drawing/2014/main" id="{06DF187F-A8CA-EE6C-B8E5-4F74834401D8}"/>
              </a:ext>
            </a:extLst>
          </p:cNvPr>
          <p:cNvSpPr txBox="1"/>
          <p:nvPr/>
        </p:nvSpPr>
        <p:spPr>
          <a:xfrm>
            <a:off x="7781161" y="1410747"/>
            <a:ext cx="3554559" cy="1815882"/>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PT_DYNAMIC</a:t>
            </a:r>
          </a:p>
          <a:p>
            <a:pPr algn="l"/>
            <a:r>
              <a:rPr lang="zh-CN" altLang="en-US" sz="1600" b="0" i="0" u="none" strike="noStrike" dirty="0">
                <a:effectLst/>
                <a:latin typeface="Ubuntu" panose="020B0504030602030204" pitchFamily="34" charset="0"/>
              </a:rPr>
              <a:t>动态段是动态链接可执行文件所特有的，包含了动态链接器所需要的一些信息，它包括以下内容</a:t>
            </a:r>
          </a:p>
          <a:p>
            <a:pPr algn="l">
              <a:buFont typeface="Arial" panose="020B0604020202020204" pitchFamily="34" charset="0"/>
              <a:buChar char="•"/>
            </a:pPr>
            <a:r>
              <a:rPr lang="zh-CN" altLang="en-US" sz="1600" b="0" i="0" u="none" strike="noStrike" dirty="0">
                <a:effectLst/>
                <a:latin typeface="Ubuntu" panose="020B0504030602030204" pitchFamily="34" charset="0"/>
              </a:rPr>
              <a:t>运行时需要链接的共享库列表</a:t>
            </a:r>
          </a:p>
          <a:p>
            <a:pPr algn="l">
              <a:buFont typeface="Arial" panose="020B0604020202020204" pitchFamily="34" charset="0"/>
              <a:buChar char="•"/>
            </a:pPr>
            <a:r>
              <a:rPr lang="zh-CN" altLang="en-US" sz="1600" b="0" i="0" u="none" strike="noStrike" dirty="0">
                <a:effectLst/>
                <a:latin typeface="Ubuntu" panose="020B0504030602030204" pitchFamily="34" charset="0"/>
              </a:rPr>
              <a:t>全局偏移表</a:t>
            </a:r>
            <a:r>
              <a:rPr lang="en-US" altLang="zh-CN" sz="1600" b="0" i="0" u="none" strike="noStrike" dirty="0">
                <a:effectLst/>
                <a:latin typeface="Ubuntu" panose="020B0504030602030204" pitchFamily="34" charset="0"/>
              </a:rPr>
              <a:t>(</a:t>
            </a:r>
            <a:r>
              <a:rPr lang="en" altLang="zh-CN" sz="1600" b="0" i="0" u="none" strike="noStrike" dirty="0">
                <a:effectLst/>
                <a:latin typeface="Ubuntu" panose="020B0504030602030204" pitchFamily="34" charset="0"/>
              </a:rPr>
              <a:t>GOT)</a:t>
            </a:r>
          </a:p>
          <a:p>
            <a:pPr algn="l">
              <a:buFont typeface="Arial" panose="020B0604020202020204" pitchFamily="34" charset="0"/>
              <a:buChar char="•"/>
            </a:pPr>
            <a:r>
              <a:rPr lang="zh-CN" altLang="en-US" sz="1600" b="0" i="0" u="none" strike="noStrike" dirty="0">
                <a:effectLst/>
                <a:latin typeface="Ubuntu" panose="020B0504030602030204" pitchFamily="34" charset="0"/>
              </a:rPr>
              <a:t>重定位条目相关信息</a:t>
            </a:r>
          </a:p>
        </p:txBody>
      </p:sp>
      <p:sp>
        <p:nvSpPr>
          <p:cNvPr id="26" name="矩形 25">
            <a:extLst>
              <a:ext uri="{FF2B5EF4-FFF2-40B4-BE49-F238E27FC236}">
                <a16:creationId xmlns:a16="http://schemas.microsoft.com/office/drawing/2014/main" id="{74FFA5EB-E48F-20DD-0035-0D37B12DE143}"/>
              </a:ext>
            </a:extLst>
          </p:cNvPr>
          <p:cNvSpPr/>
          <p:nvPr/>
        </p:nvSpPr>
        <p:spPr>
          <a:xfrm>
            <a:off x="10702294" y="2988116"/>
            <a:ext cx="573205" cy="57050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04</a:t>
            </a:r>
            <a:endParaRPr lang="zh-CN" altLang="en-US" sz="1400" b="1" dirty="0">
              <a:solidFill>
                <a:schemeClr val="bg1"/>
              </a:solidFill>
            </a:endParaRPr>
          </a:p>
        </p:txBody>
      </p:sp>
      <p:sp>
        <p:nvSpPr>
          <p:cNvPr id="28" name="文本框 27">
            <a:extLst>
              <a:ext uri="{FF2B5EF4-FFF2-40B4-BE49-F238E27FC236}">
                <a16:creationId xmlns:a16="http://schemas.microsoft.com/office/drawing/2014/main" id="{7B240118-94C2-BDDF-F7D5-2E09516DA500}"/>
              </a:ext>
            </a:extLst>
          </p:cNvPr>
          <p:cNvSpPr txBox="1"/>
          <p:nvPr/>
        </p:nvSpPr>
        <p:spPr>
          <a:xfrm>
            <a:off x="7801278" y="3755781"/>
            <a:ext cx="2882751" cy="1569660"/>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PT_NOTE</a:t>
            </a:r>
          </a:p>
          <a:p>
            <a:pPr algn="l"/>
            <a:r>
              <a:rPr lang="zh-CN" altLang="en-US" sz="1600" b="0" i="0" u="none" strike="noStrike" dirty="0">
                <a:effectLst/>
                <a:latin typeface="Ubuntu" panose="020B0504030602030204" pitchFamily="34" charset="0"/>
              </a:rPr>
              <a:t>可以保存于特定供应商或者系统相关附加信息，这个段在程序运行时是不需要的，因为系统会假设可执行文件是本地的，这个段很容易被感染</a:t>
            </a:r>
          </a:p>
        </p:txBody>
      </p:sp>
      <p:sp>
        <p:nvSpPr>
          <p:cNvPr id="30" name="矩形 29">
            <a:extLst>
              <a:ext uri="{FF2B5EF4-FFF2-40B4-BE49-F238E27FC236}">
                <a16:creationId xmlns:a16="http://schemas.microsoft.com/office/drawing/2014/main" id="{196E578F-689B-7E53-4403-A2E8E4A898EC}"/>
              </a:ext>
            </a:extLst>
          </p:cNvPr>
          <p:cNvSpPr/>
          <p:nvPr/>
        </p:nvSpPr>
        <p:spPr>
          <a:xfrm>
            <a:off x="10652950" y="5037057"/>
            <a:ext cx="573205" cy="57676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05</a:t>
            </a:r>
            <a:endParaRPr lang="zh-CN" altLang="en-US" sz="1300" b="1" dirty="0">
              <a:solidFill>
                <a:schemeClr val="bg1"/>
              </a:solidFill>
            </a:endParaRPr>
          </a:p>
        </p:txBody>
      </p:sp>
      <p:sp>
        <p:nvSpPr>
          <p:cNvPr id="31" name="矩形 30">
            <a:extLst>
              <a:ext uri="{FF2B5EF4-FFF2-40B4-BE49-F238E27FC236}">
                <a16:creationId xmlns:a16="http://schemas.microsoft.com/office/drawing/2014/main" id="{23373AAE-8CB8-B74F-FF13-0AB680D386A3}"/>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4" name="图片 3">
            <a:extLst>
              <a:ext uri="{FF2B5EF4-FFF2-40B4-BE49-F238E27FC236}">
                <a16:creationId xmlns:a16="http://schemas.microsoft.com/office/drawing/2014/main" id="{3D0F8798-9536-59F1-92A4-DEE4122C17D6}"/>
              </a:ext>
            </a:extLst>
          </p:cNvPr>
          <p:cNvPicPr>
            <a:picLocks noChangeAspect="1"/>
          </p:cNvPicPr>
          <p:nvPr/>
        </p:nvPicPr>
        <p:blipFill>
          <a:blip r:embed="rId4"/>
          <a:stretch>
            <a:fillRect/>
          </a:stretch>
        </p:blipFill>
        <p:spPr>
          <a:xfrm>
            <a:off x="783277" y="1641707"/>
            <a:ext cx="7086600" cy="2768600"/>
          </a:xfrm>
          <a:prstGeom prst="rect">
            <a:avLst/>
          </a:prstGeom>
        </p:spPr>
      </p:pic>
      <p:grpSp>
        <p:nvGrpSpPr>
          <p:cNvPr id="11" name="组合 10">
            <a:extLst>
              <a:ext uri="{FF2B5EF4-FFF2-40B4-BE49-F238E27FC236}">
                <a16:creationId xmlns:a16="http://schemas.microsoft.com/office/drawing/2014/main" id="{4B627F6A-8BE9-516D-E92A-95986E719E47}"/>
              </a:ext>
            </a:extLst>
          </p:cNvPr>
          <p:cNvGrpSpPr/>
          <p:nvPr/>
        </p:nvGrpSpPr>
        <p:grpSpPr>
          <a:xfrm>
            <a:off x="3746500" y="3222239"/>
            <a:ext cx="7772400" cy="2987976"/>
            <a:chOff x="3746500" y="3222239"/>
            <a:chExt cx="7772400" cy="2987976"/>
          </a:xfrm>
        </p:grpSpPr>
        <p:pic>
          <p:nvPicPr>
            <p:cNvPr id="8" name="图片 7">
              <a:extLst>
                <a:ext uri="{FF2B5EF4-FFF2-40B4-BE49-F238E27FC236}">
                  <a16:creationId xmlns:a16="http://schemas.microsoft.com/office/drawing/2014/main" id="{FB811ED8-2B7F-446D-AA70-8957AE1BDE65}"/>
                </a:ext>
              </a:extLst>
            </p:cNvPr>
            <p:cNvPicPr>
              <a:picLocks noChangeAspect="1"/>
            </p:cNvPicPr>
            <p:nvPr/>
          </p:nvPicPr>
          <p:blipFill>
            <a:blip r:embed="rId5"/>
            <a:stretch>
              <a:fillRect/>
            </a:stretch>
          </p:blipFill>
          <p:spPr>
            <a:xfrm>
              <a:off x="3746500" y="3635761"/>
              <a:ext cx="7772400" cy="2574454"/>
            </a:xfrm>
            <a:prstGeom prst="rect">
              <a:avLst/>
            </a:prstGeom>
          </p:spPr>
        </p:pic>
        <p:sp>
          <p:nvSpPr>
            <p:cNvPr id="10" name="文本框 9">
              <a:extLst>
                <a:ext uri="{FF2B5EF4-FFF2-40B4-BE49-F238E27FC236}">
                  <a16:creationId xmlns:a16="http://schemas.microsoft.com/office/drawing/2014/main" id="{11A52BB7-01AD-6B9A-F78A-D8F44DDF6397}"/>
                </a:ext>
              </a:extLst>
            </p:cNvPr>
            <p:cNvSpPr txBox="1"/>
            <p:nvPr/>
          </p:nvSpPr>
          <p:spPr>
            <a:xfrm>
              <a:off x="8707679" y="3222239"/>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spTree>
    <p:custDataLst>
      <p:tags r:id="rId2"/>
    </p:custDataLst>
    <p:extLst>
      <p:ext uri="{BB962C8B-B14F-4D97-AF65-F5344CB8AC3E}">
        <p14:creationId xmlns:p14="http://schemas.microsoft.com/office/powerpoint/2010/main" val="329657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–l</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096A9A6E-DF10-9DB2-00A4-629EDE447804}"/>
              </a:ext>
            </a:extLst>
          </p:cNvPr>
          <p:cNvPicPr>
            <a:picLocks noChangeAspect="1"/>
          </p:cNvPicPr>
          <p:nvPr/>
        </p:nvPicPr>
        <p:blipFill>
          <a:blip r:embed="rId4"/>
          <a:stretch>
            <a:fillRect/>
          </a:stretch>
        </p:blipFill>
        <p:spPr>
          <a:xfrm>
            <a:off x="297344" y="1710820"/>
            <a:ext cx="11894656" cy="3454219"/>
          </a:xfrm>
          <a:prstGeom prst="rect">
            <a:avLst/>
          </a:prstGeom>
        </p:spPr>
      </p:pic>
    </p:spTree>
    <p:custDataLst>
      <p:tags r:id="rId2"/>
    </p:custDataLst>
    <p:extLst>
      <p:ext uri="{BB962C8B-B14F-4D97-AF65-F5344CB8AC3E}">
        <p14:creationId xmlns:p14="http://schemas.microsoft.com/office/powerpoint/2010/main" val="98046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-4</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-g</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-g</a:t>
            </a:r>
            <a:r>
              <a:rPr lang="zh-CN" altLang="en-US" dirty="0"/>
              <a:t>选项的实现方法</a:t>
            </a:r>
            <a:endParaRPr lang="en-US" altLang="zh-CN" dirty="0"/>
          </a:p>
        </p:txBody>
      </p:sp>
    </p:spTree>
    <p:extLst>
      <p:ext uri="{BB962C8B-B14F-4D97-AF65-F5344CB8AC3E}">
        <p14:creationId xmlns:p14="http://schemas.microsoft.com/office/powerpoint/2010/main" val="337194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42517715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-5</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197257" cy="2215991"/>
          </a:xfrm>
          <a:prstGeom prst="rect">
            <a:avLst/>
          </a:prstGeom>
          <a:noFill/>
        </p:spPr>
        <p:txBody>
          <a:bodyPr wrap="none" rtlCol="0">
            <a:spAutoFit/>
          </a:bodyPr>
          <a:lstStyle/>
          <a:p>
            <a:r>
              <a:rPr lang="en-US" altLang="zh-CN" sz="13800" b="1" dirty="0">
                <a:solidFill>
                  <a:schemeClr val="accent5"/>
                </a:solidFill>
              </a:rPr>
              <a:t>ELF -t</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-t</a:t>
            </a:r>
            <a:r>
              <a:rPr lang="zh-CN" altLang="en-US" dirty="0"/>
              <a:t>选项的实现方法</a:t>
            </a:r>
            <a:endParaRPr lang="en-US" altLang="zh-CN" dirty="0"/>
          </a:p>
        </p:txBody>
      </p:sp>
    </p:spTree>
    <p:extLst>
      <p:ext uri="{BB962C8B-B14F-4D97-AF65-F5344CB8AC3E}">
        <p14:creationId xmlns:p14="http://schemas.microsoft.com/office/powerpoint/2010/main" val="290339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900014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-6</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59256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1964728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-7</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-e</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-e</a:t>
            </a:r>
            <a:r>
              <a:rPr lang="zh-CN" altLang="en-US" dirty="0"/>
              <a:t>选项的实现方法</a:t>
            </a:r>
            <a:endParaRPr lang="en-US" altLang="zh-CN" dirty="0"/>
          </a:p>
        </p:txBody>
      </p:sp>
    </p:spTree>
    <p:extLst>
      <p:ext uri="{BB962C8B-B14F-4D97-AF65-F5344CB8AC3E}">
        <p14:creationId xmlns:p14="http://schemas.microsoft.com/office/powerpoint/2010/main" val="292635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25630612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-8</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-n</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-n</a:t>
            </a:r>
            <a:r>
              <a:rPr lang="zh-CN" altLang="en-US" dirty="0"/>
              <a:t>选项的实现方法</a:t>
            </a:r>
            <a:endParaRPr lang="en-US" altLang="zh-CN" dirty="0"/>
          </a:p>
        </p:txBody>
      </p:sp>
    </p:spTree>
    <p:extLst>
      <p:ext uri="{BB962C8B-B14F-4D97-AF65-F5344CB8AC3E}">
        <p14:creationId xmlns:p14="http://schemas.microsoft.com/office/powerpoint/2010/main" val="2420635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276618765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-9</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296643" cy="2215991"/>
          </a:xfrm>
          <a:prstGeom prst="rect">
            <a:avLst/>
          </a:prstGeom>
          <a:noFill/>
        </p:spPr>
        <p:txBody>
          <a:bodyPr wrap="none" rtlCol="0">
            <a:spAutoFit/>
          </a:bodyPr>
          <a:lstStyle/>
          <a:p>
            <a:r>
              <a:rPr lang="en-US" altLang="zh-CN" sz="13800" b="1" dirty="0">
                <a:solidFill>
                  <a:schemeClr val="accent5"/>
                </a:solidFill>
              </a:rPr>
              <a:t>ELF -r</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-r</a:t>
            </a:r>
            <a:r>
              <a:rPr lang="zh-CN" altLang="en-US" dirty="0"/>
              <a:t>选项的实现方法</a:t>
            </a:r>
            <a:endParaRPr lang="en-US" altLang="zh-CN" dirty="0"/>
          </a:p>
        </p:txBody>
      </p:sp>
    </p:spTree>
    <p:extLst>
      <p:ext uri="{BB962C8B-B14F-4D97-AF65-F5344CB8AC3E}">
        <p14:creationId xmlns:p14="http://schemas.microsoft.com/office/powerpoint/2010/main" val="3417188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4893412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-10</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-d</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-d</a:t>
            </a:r>
            <a:r>
              <a:rPr lang="zh-CN" altLang="en-US" dirty="0"/>
              <a:t>选项的实现方法</a:t>
            </a:r>
            <a:endParaRPr lang="en-US" altLang="zh-CN" dirty="0"/>
          </a:p>
        </p:txBody>
      </p:sp>
    </p:spTree>
    <p:extLst>
      <p:ext uri="{BB962C8B-B14F-4D97-AF65-F5344CB8AC3E}">
        <p14:creationId xmlns:p14="http://schemas.microsoft.com/office/powerpoint/2010/main" val="3442674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3136177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884944" cy="2215991"/>
          </a:xfrm>
          <a:prstGeom prst="rect">
            <a:avLst/>
          </a:prstGeom>
          <a:noFill/>
        </p:spPr>
        <p:txBody>
          <a:bodyPr wrap="none" rtlCol="0">
            <a:spAutoFit/>
          </a:bodyPr>
          <a:lstStyle/>
          <a:p>
            <a:r>
              <a:rPr lang="en-US" altLang="zh-CN" sz="13800" b="1" dirty="0">
                <a:solidFill>
                  <a:schemeClr val="accent5"/>
                </a:solidFill>
              </a:rPr>
              <a:t>ELF -u</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-u</a:t>
            </a:r>
            <a:r>
              <a:rPr lang="zh-CN" altLang="en-US" dirty="0"/>
              <a:t>选项的实现方法</a:t>
            </a:r>
            <a:endParaRPr lang="en-US" altLang="zh-CN" dirty="0"/>
          </a:p>
        </p:txBody>
      </p:sp>
    </p:spTree>
    <p:extLst>
      <p:ext uri="{BB962C8B-B14F-4D97-AF65-F5344CB8AC3E}">
        <p14:creationId xmlns:p14="http://schemas.microsoft.com/office/powerpoint/2010/main" val="4092976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53006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7891904"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 </a:t>
            </a:r>
            <a:r>
              <a:rPr kumimoji="1" lang="en-US" altLang="zh-CN" dirty="0"/>
              <a:t>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6737742"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 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647974"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2908139" y="2321004"/>
            <a:ext cx="7263527" cy="2215991"/>
          </a:xfrm>
          <a:prstGeom prst="rect">
            <a:avLst/>
          </a:prstGeom>
          <a:noFill/>
        </p:spPr>
        <p:txBody>
          <a:bodyPr wrap="none" rtlCol="0">
            <a:spAutoFit/>
          </a:bodyPr>
          <a:lstStyle/>
          <a:p>
            <a:r>
              <a:rPr lang="zh-CN" altLang="en-US" sz="13800" b="1" dirty="0">
                <a:solidFill>
                  <a:schemeClr val="accent5"/>
                </a:solidFill>
              </a:rPr>
              <a:t>其他选项</a:t>
            </a: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1252651"/>
          </a:xfrm>
        </p:spPr>
        <p:txBody>
          <a:bodyPr/>
          <a:lstStyle/>
          <a:p>
            <a:pPr algn="ctr"/>
            <a:r>
              <a:rPr lang="en-US" altLang="zh-CN" dirty="0"/>
              <a:t>-V</a:t>
            </a:r>
            <a:r>
              <a:rPr lang="zh-CN" altLang="en-US" dirty="0"/>
              <a:t>显示版本段的信息</a:t>
            </a:r>
            <a:endParaRPr lang="en-US" altLang="zh-CN" dirty="0"/>
          </a:p>
          <a:p>
            <a:pPr algn="ctr"/>
            <a:r>
              <a:rPr lang="en-US" altLang="zh-CN" dirty="0"/>
              <a:t>-A</a:t>
            </a:r>
            <a:r>
              <a:rPr lang="zh-CN" altLang="en-US" dirty="0"/>
              <a:t>显示</a:t>
            </a:r>
            <a:r>
              <a:rPr lang="en-US" altLang="zh-CN" dirty="0"/>
              <a:t>CPU</a:t>
            </a:r>
            <a:r>
              <a:rPr lang="zh-CN" altLang="en-US" dirty="0"/>
              <a:t>构架信息</a:t>
            </a:r>
            <a:endParaRPr lang="en-US" altLang="zh-CN" dirty="0"/>
          </a:p>
          <a:p>
            <a:pPr lvl="0" algn="ctr"/>
            <a:r>
              <a:rPr lang="en-US" altLang="zh-CN" dirty="0"/>
              <a:t>-I </a:t>
            </a:r>
            <a:r>
              <a:rPr lang="zh-CN" altLang="en-US" dirty="0"/>
              <a:t>显示符号的时候，显示柱状图</a:t>
            </a:r>
          </a:p>
          <a:p>
            <a:pPr algn="ctr"/>
            <a:r>
              <a:rPr lang="en-US" altLang="zh-CN" dirty="0"/>
              <a:t>-x </a:t>
            </a:r>
            <a:r>
              <a:rPr lang="zh-CN" altLang="en-US" dirty="0"/>
              <a:t>以</a:t>
            </a:r>
            <a:r>
              <a:rPr lang="en-US" altLang="zh-CN" dirty="0"/>
              <a:t>16</a:t>
            </a:r>
            <a:r>
              <a:rPr lang="zh-CN" altLang="en-US" dirty="0"/>
              <a:t>进制方式显示指定段内内容</a:t>
            </a:r>
          </a:p>
        </p:txBody>
      </p:sp>
    </p:spTree>
    <p:extLst>
      <p:ext uri="{BB962C8B-B14F-4D97-AF65-F5344CB8AC3E}">
        <p14:creationId xmlns:p14="http://schemas.microsoft.com/office/powerpoint/2010/main" val="4132775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4400" dirty="0"/>
              <a:t>其他</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53379879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6A69CE2-5253-62A3-5E46-B561EA6AC05F}"/>
              </a:ext>
            </a:extLst>
          </p:cNvPr>
          <p:cNvPicPr>
            <a:picLocks noChangeAspect="1"/>
          </p:cNvPicPr>
          <p:nvPr/>
        </p:nvPicPr>
        <p:blipFill>
          <a:blip r:embed="rId3"/>
          <a:stretch>
            <a:fillRect/>
          </a:stretch>
        </p:blipFill>
        <p:spPr>
          <a:xfrm>
            <a:off x="673100" y="1272687"/>
            <a:ext cx="5265249" cy="2242402"/>
          </a:xfrm>
          <a:prstGeom prst="rect">
            <a:avLst/>
          </a:prstGeom>
        </p:spPr>
      </p:pic>
      <p:pic>
        <p:nvPicPr>
          <p:cNvPr id="5" name="图片 4">
            <a:extLst>
              <a:ext uri="{FF2B5EF4-FFF2-40B4-BE49-F238E27FC236}">
                <a16:creationId xmlns:a16="http://schemas.microsoft.com/office/drawing/2014/main" id="{7959E9BD-9A1E-95B9-77D7-094427978C95}"/>
              </a:ext>
            </a:extLst>
          </p:cNvPr>
          <p:cNvPicPr>
            <a:picLocks noChangeAspect="1"/>
          </p:cNvPicPr>
          <p:nvPr/>
        </p:nvPicPr>
        <p:blipFill>
          <a:blip r:embed="rId4"/>
          <a:stretch>
            <a:fillRect/>
          </a:stretch>
        </p:blipFill>
        <p:spPr>
          <a:xfrm>
            <a:off x="2652712" y="2393888"/>
            <a:ext cx="9008692" cy="3263210"/>
          </a:xfrm>
          <a:prstGeom prst="rect">
            <a:avLst/>
          </a:prstGeom>
        </p:spPr>
      </p:pic>
    </p:spTree>
    <p:custDataLst>
      <p:tags r:id="rId1"/>
    </p:custDataLst>
    <p:extLst>
      <p:ext uri="{BB962C8B-B14F-4D97-AF65-F5344CB8AC3E}">
        <p14:creationId xmlns:p14="http://schemas.microsoft.com/office/powerpoint/2010/main" val="137658122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117081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0926508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6929427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3171200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840104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01600612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397862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7" name="文本框 6">
            <a:extLst>
              <a:ext uri="{FF2B5EF4-FFF2-40B4-BE49-F238E27FC236}">
                <a16:creationId xmlns:a16="http://schemas.microsoft.com/office/drawing/2014/main" id="{C8A07EA1-F716-4F96-BA4B-7A151E266783}"/>
              </a:ext>
            </a:extLst>
          </p:cNvPr>
          <p:cNvSpPr txBox="1">
            <a:spLocks/>
          </p:cNvSpPr>
          <p:nvPr/>
        </p:nvSpPr>
        <p:spPr>
          <a:xfrm>
            <a:off x="2219050"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01.</a:t>
            </a:r>
            <a:endParaRPr lang="zh-CN" altLang="en-US" sz="3600" dirty="0"/>
          </a:p>
        </p:txBody>
      </p:sp>
      <p:sp>
        <p:nvSpPr>
          <p:cNvPr id="8" name="矩形 7">
            <a:extLst>
              <a:ext uri="{FF2B5EF4-FFF2-40B4-BE49-F238E27FC236}">
                <a16:creationId xmlns:a16="http://schemas.microsoft.com/office/drawing/2014/main" id="{76C44AAE-4F4D-4940-872F-E9036176F224}"/>
              </a:ext>
            </a:extLst>
          </p:cNvPr>
          <p:cNvSpPr>
            <a:spLocks/>
          </p:cNvSpPr>
          <p:nvPr/>
        </p:nvSpPr>
        <p:spPr>
          <a:xfrm>
            <a:off x="2294541" y="2814515"/>
            <a:ext cx="908036" cy="84483"/>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400" b="1" dirty="0">
              <a:solidFill>
                <a:schemeClr val="bg1"/>
              </a:solidFill>
            </a:endParaRPr>
          </a:p>
        </p:txBody>
      </p:sp>
      <p:sp>
        <p:nvSpPr>
          <p:cNvPr id="12" name="文本框 11">
            <a:extLst>
              <a:ext uri="{FF2B5EF4-FFF2-40B4-BE49-F238E27FC236}">
                <a16:creationId xmlns:a16="http://schemas.microsoft.com/office/drawing/2014/main" id="{74943BCE-75A9-40F1-914C-7C3D4740A9D0}"/>
              </a:ext>
            </a:extLst>
          </p:cNvPr>
          <p:cNvSpPr txBox="1">
            <a:spLocks/>
          </p:cNvSpPr>
          <p:nvPr/>
        </p:nvSpPr>
        <p:spPr>
          <a:xfrm>
            <a:off x="5560141"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02.</a:t>
            </a:r>
            <a:endParaRPr lang="zh-CN" altLang="en-US" sz="3600" dirty="0"/>
          </a:p>
        </p:txBody>
      </p:sp>
      <p:sp>
        <p:nvSpPr>
          <p:cNvPr id="13" name="矩形 12">
            <a:extLst>
              <a:ext uri="{FF2B5EF4-FFF2-40B4-BE49-F238E27FC236}">
                <a16:creationId xmlns:a16="http://schemas.microsoft.com/office/drawing/2014/main" id="{E5188E5E-F4EE-4897-A54E-0014015575BB}"/>
              </a:ext>
            </a:extLst>
          </p:cNvPr>
          <p:cNvSpPr>
            <a:spLocks/>
          </p:cNvSpPr>
          <p:nvPr/>
        </p:nvSpPr>
        <p:spPr>
          <a:xfrm>
            <a:off x="5635632" y="2814515"/>
            <a:ext cx="908036" cy="84483"/>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17" name="文本框 16">
            <a:extLst>
              <a:ext uri="{FF2B5EF4-FFF2-40B4-BE49-F238E27FC236}">
                <a16:creationId xmlns:a16="http://schemas.microsoft.com/office/drawing/2014/main" id="{358CF36B-F4CA-40F8-8466-34A4F8F15E6A}"/>
              </a:ext>
            </a:extLst>
          </p:cNvPr>
          <p:cNvSpPr txBox="1">
            <a:spLocks/>
          </p:cNvSpPr>
          <p:nvPr/>
        </p:nvSpPr>
        <p:spPr>
          <a:xfrm>
            <a:off x="8901233"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03.</a:t>
            </a:r>
            <a:endParaRPr lang="zh-CN" altLang="en-US" sz="3600" dirty="0"/>
          </a:p>
        </p:txBody>
      </p:sp>
      <p:sp>
        <p:nvSpPr>
          <p:cNvPr id="18" name="矩形 17">
            <a:extLst>
              <a:ext uri="{FF2B5EF4-FFF2-40B4-BE49-F238E27FC236}">
                <a16:creationId xmlns:a16="http://schemas.microsoft.com/office/drawing/2014/main" id="{95406FE2-A6ED-40C5-936E-2AA840E6BF38}"/>
              </a:ext>
            </a:extLst>
          </p:cNvPr>
          <p:cNvSpPr>
            <a:spLocks/>
          </p:cNvSpPr>
          <p:nvPr/>
        </p:nvSpPr>
        <p:spPr>
          <a:xfrm>
            <a:off x="8976724" y="2814515"/>
            <a:ext cx="908036" cy="84483"/>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Tree>
    <p:extLst>
      <p:ext uri="{BB962C8B-B14F-4D97-AF65-F5344CB8AC3E}">
        <p14:creationId xmlns:p14="http://schemas.microsoft.com/office/powerpoint/2010/main" val="196030469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78;"/>
</p:tagLst>
</file>

<file path=ppt/tags/tag22.xml><?xml version="1.0" encoding="utf-8"?>
<p:tagLst xmlns:a="http://schemas.openxmlformats.org/drawingml/2006/main" xmlns:r="http://schemas.openxmlformats.org/officeDocument/2006/relationships" xmlns:p="http://schemas.openxmlformats.org/presentationml/2006/main">
  <p:tag name="ISLIDE.DIAGRAM" val="#597878;"/>
</p:tagLst>
</file>

<file path=ppt/tags/tag23.xml><?xml version="1.0" encoding="utf-8"?>
<p:tagLst xmlns:a="http://schemas.openxmlformats.org/drawingml/2006/main" xmlns:r="http://schemas.openxmlformats.org/officeDocument/2006/relationships" xmlns:p="http://schemas.openxmlformats.org/presentationml/2006/main">
  <p:tag name="ISLIDE.DIAGRAM" val="#597878;"/>
</p:tagLst>
</file>

<file path=ppt/tags/tag24.xml><?xml version="1.0" encoding="utf-8"?>
<p:tagLst xmlns:a="http://schemas.openxmlformats.org/drawingml/2006/main" xmlns:r="http://schemas.openxmlformats.org/officeDocument/2006/relationships" xmlns:p="http://schemas.openxmlformats.org/presentationml/2006/main">
  <p:tag name="ISLIDE.DIAGRAM" val="#597878;"/>
</p:tagLst>
</file>

<file path=ppt/tags/tag25.xml><?xml version="1.0" encoding="utf-8"?>
<p:tagLst xmlns:a="http://schemas.openxmlformats.org/drawingml/2006/main" xmlns:r="http://schemas.openxmlformats.org/officeDocument/2006/relationships" xmlns:p="http://schemas.openxmlformats.org/presentationml/2006/main">
  <p:tag name="ISLIDE.DIAGRAM" val="#597878;"/>
</p:tagLst>
</file>

<file path=ppt/tags/tag26.xml><?xml version="1.0" encoding="utf-8"?>
<p:tagLst xmlns:a="http://schemas.openxmlformats.org/drawingml/2006/main" xmlns:r="http://schemas.openxmlformats.org/officeDocument/2006/relationships" xmlns:p="http://schemas.openxmlformats.org/presentationml/2006/main">
  <p:tag name="ISLIDE.DIAGRAM" val="#597878;"/>
</p:tagLst>
</file>

<file path=ppt/tags/tag27.xml><?xml version="1.0" encoding="utf-8"?>
<p:tagLst xmlns:a="http://schemas.openxmlformats.org/drawingml/2006/main" xmlns:r="http://schemas.openxmlformats.org/officeDocument/2006/relationships" xmlns:p="http://schemas.openxmlformats.org/presentationml/2006/main">
  <p:tag name="ISLIDE.DIAGRAM" val="#597878;"/>
</p:tagLst>
</file>

<file path=ppt/tags/tag28.xml><?xml version="1.0" encoding="utf-8"?>
<p:tagLst xmlns:a="http://schemas.openxmlformats.org/drawingml/2006/main" xmlns:r="http://schemas.openxmlformats.org/officeDocument/2006/relationships" xmlns:p="http://schemas.openxmlformats.org/presentationml/2006/main">
  <p:tag name="ISLIDE.DIAGRAM" val="#597878;"/>
</p:tagLst>
</file>

<file path=ppt/tags/tag29.xml><?xml version="1.0" encoding="utf-8"?>
<p:tagLst xmlns:a="http://schemas.openxmlformats.org/drawingml/2006/main" xmlns:r="http://schemas.openxmlformats.org/officeDocument/2006/relationships" xmlns:p="http://schemas.openxmlformats.org/presentationml/2006/main">
  <p:tag name="ISLIDE.DIAGRAM" val="#597878;"/>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30.xml><?xml version="1.0" encoding="utf-8"?>
<p:tagLst xmlns:a="http://schemas.openxmlformats.org/drawingml/2006/main" xmlns:r="http://schemas.openxmlformats.org/officeDocument/2006/relationships" xmlns:p="http://schemas.openxmlformats.org/presentationml/2006/main">
  <p:tag name="ISLIDE.DIAGRAM" val="#597878;"/>
</p:tagLst>
</file>

<file path=ppt/tags/tag31.xml><?xml version="1.0" encoding="utf-8"?>
<p:tagLst xmlns:a="http://schemas.openxmlformats.org/drawingml/2006/main" xmlns:r="http://schemas.openxmlformats.org/officeDocument/2006/relationships" xmlns:p="http://schemas.openxmlformats.org/presentationml/2006/main">
  <p:tag name="ISLIDE.DIAGRAM" val="#597878;"/>
</p:tagLst>
</file>

<file path=ppt/tags/tag32.xml><?xml version="1.0" encoding="utf-8"?>
<p:tagLst xmlns:a="http://schemas.openxmlformats.org/drawingml/2006/main" xmlns:r="http://schemas.openxmlformats.org/officeDocument/2006/relationships" xmlns:p="http://schemas.openxmlformats.org/presentationml/2006/main">
  <p:tag name="ISLIDE.DIAGRAM" val="#597878;"/>
</p:tagLst>
</file>

<file path=ppt/tags/tag33.xml><?xml version="1.0" encoding="utf-8"?>
<p:tagLst xmlns:a="http://schemas.openxmlformats.org/drawingml/2006/main" xmlns:r="http://schemas.openxmlformats.org/officeDocument/2006/relationships" xmlns:p="http://schemas.openxmlformats.org/presentationml/2006/main">
  <p:tag name="ISLIDE.DIAGRAM" val="#597878;"/>
</p:tagLst>
</file>

<file path=ppt/tags/tag34.xml><?xml version="1.0" encoding="utf-8"?>
<p:tagLst xmlns:a="http://schemas.openxmlformats.org/drawingml/2006/main" xmlns:r="http://schemas.openxmlformats.org/officeDocument/2006/relationships" xmlns:p="http://schemas.openxmlformats.org/presentationml/2006/main">
  <p:tag name="ISLIDE.DIAGRAM" val="#597878;"/>
</p:tagLst>
</file>

<file path=ppt/tags/tag35.xml><?xml version="1.0" encoding="utf-8"?>
<p:tagLst xmlns:a="http://schemas.openxmlformats.org/drawingml/2006/main" xmlns:r="http://schemas.openxmlformats.org/officeDocument/2006/relationships" xmlns:p="http://schemas.openxmlformats.org/presentationml/2006/main">
  <p:tag name="ISLIDE.DIAGRAM" val="#597878;"/>
</p:tagLst>
</file>

<file path=ppt/tags/tag36.xml><?xml version="1.0" encoding="utf-8"?>
<p:tagLst xmlns:a="http://schemas.openxmlformats.org/drawingml/2006/main" xmlns:r="http://schemas.openxmlformats.org/officeDocument/2006/relationships" xmlns:p="http://schemas.openxmlformats.org/presentationml/2006/main">
  <p:tag name="ISLIDE.DIAGRAM" val="#597878;"/>
</p:tagLst>
</file>

<file path=ppt/tags/tag37.xml><?xml version="1.0" encoding="utf-8"?>
<p:tagLst xmlns:a="http://schemas.openxmlformats.org/drawingml/2006/main" xmlns:r="http://schemas.openxmlformats.org/officeDocument/2006/relationships" xmlns:p="http://schemas.openxmlformats.org/presentationml/2006/main">
  <p:tag name="ISLIDE.DIAGRAM" val="#597878;"/>
</p:tagLst>
</file>

<file path=ppt/tags/tag38.xml><?xml version="1.0" encoding="utf-8"?>
<p:tagLst xmlns:a="http://schemas.openxmlformats.org/drawingml/2006/main" xmlns:r="http://schemas.openxmlformats.org/officeDocument/2006/relationships" xmlns:p="http://schemas.openxmlformats.org/presentationml/2006/main">
  <p:tag name="ISLIDE.DIAGRAM" val="#597878;"/>
</p:tagLst>
</file>

<file path=ppt/tags/tag39.xml><?xml version="1.0" encoding="utf-8"?>
<p:tagLst xmlns:a="http://schemas.openxmlformats.org/drawingml/2006/main" xmlns:r="http://schemas.openxmlformats.org/officeDocument/2006/relationships" xmlns:p="http://schemas.openxmlformats.org/presentationml/2006/main">
  <p:tag name="ISLIDE.DIAGRAM" val="#597878;"/>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CF7D4B8-9074-46DA-A6B1-E15382BBDBE0}">
  <ds:schemaRefs>
    <ds:schemaRef ds:uri="http://schemas.microsoft.com/sharepoint/v3/contenttype/forms"/>
  </ds:schemaRefs>
</ds:datastoreItem>
</file>

<file path=customXml/itemProps2.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184</TotalTime>
  <Words>2552</Words>
  <Application>Microsoft Macintosh PowerPoint</Application>
  <PresentationFormat>宽屏</PresentationFormat>
  <Paragraphs>399</Paragraphs>
  <Slides>57</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-apple-system</vt:lpstr>
      <vt:lpstr>等线</vt:lpstr>
      <vt:lpstr>Microsoft YaHei</vt:lpstr>
      <vt:lpstr>NotoSansSC</vt:lpstr>
      <vt:lpstr>Arial</vt:lpstr>
      <vt:lpstr>Ubuntu</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选项剖析</vt:lpstr>
      <vt:lpstr>选项剖析</vt:lpstr>
      <vt:lpstr>选项剖析-4</vt:lpstr>
      <vt:lpstr>选项剖析</vt:lpstr>
      <vt:lpstr>选项剖析-5</vt:lpstr>
      <vt:lpstr>选项剖析</vt:lpstr>
      <vt:lpstr>选项剖析-6</vt:lpstr>
      <vt:lpstr>选项剖析</vt:lpstr>
      <vt:lpstr>选项剖析-7</vt:lpstr>
      <vt:lpstr>选项剖析</vt:lpstr>
      <vt:lpstr>选项剖析-8</vt:lpstr>
      <vt:lpstr>选项剖析</vt:lpstr>
      <vt:lpstr>选项剖析-9</vt:lpstr>
      <vt:lpstr>选项剖析</vt:lpstr>
      <vt:lpstr>选项剖析-10</vt:lpstr>
      <vt:lpstr>选项剖析</vt:lpstr>
      <vt:lpstr>选项剖析-11</vt:lpstr>
      <vt:lpstr>选项剖析</vt:lpstr>
      <vt:lpstr>选项剖析-12</vt:lpstr>
      <vt:lpstr>选项剖析</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82</cp:revision>
  <cp:lastPrinted>2021-07-08T16:00:00Z</cp:lastPrinted>
  <dcterms:created xsi:type="dcterms:W3CDTF">2021-07-08T16:00:00Z</dcterms:created>
  <dcterms:modified xsi:type="dcterms:W3CDTF">2023-06-24T08:53:49Z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